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1" r:id="rId3"/>
    <p:sldId id="264" r:id="rId4"/>
    <p:sldId id="290" r:id="rId5"/>
    <p:sldId id="29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84" r:id="rId17"/>
    <p:sldId id="285" r:id="rId18"/>
    <p:sldId id="295" r:id="rId19"/>
    <p:sldId id="288" r:id="rId20"/>
    <p:sldId id="296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 descr="школа диагности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61232"/>
          <a:stretch/>
        </p:blipFill>
        <p:spPr bwMode="auto">
          <a:xfrm>
            <a:off x="1588" y="-25445"/>
            <a:ext cx="9142412" cy="345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357290" y="2357430"/>
            <a:ext cx="6929486" cy="1933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Школа 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растениеводства </a:t>
            </a:r>
            <a:endParaRPr lang="ru-RU" sz="36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03549" y="6156325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Украина, Днепропетровск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252413" y="5857892"/>
            <a:ext cx="9396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 dirty="0">
                <a:solidFill>
                  <a:srgbClr val="006600"/>
                </a:solidFill>
                <a:latin typeface="Calibri" pitchFamily="34" charset="0"/>
              </a:rPr>
              <a:t>Мы в ответе за Землю, на которой живем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8763"/>
            <a:ext cx="8686800" cy="2757493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/>
              <a:t>Факторы, влияющие на получение максимального урожая. 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/>
              <a:t>Правила смешивания препаратов – основа качественной системы защиты и питания;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/>
              <a:t>Особенности технологии приготовления и применения баковых смесей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/>
              <a:t>Зависимости эффективности опрыскивания от качества воды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/>
              <a:t>Требования к опрыскивателю и системе опрыскивания;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/>
              <a:t>Определение норм и сроков внесения.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/>
              <a:t>Преимущества и недостатки капель различного размера 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i="1" dirty="0" smtClean="0"/>
              <a:t>Доклад, расчет системы защиты растений, практика в полях.</a:t>
            </a:r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7429552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42874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ТЕМА 4.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Интегрированные системы защиты растений, управление сорняками, вредителями, болезнями.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286116" y="4643446"/>
            <a:ext cx="2428728" cy="1822389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27650" name="Picture 2" descr="M:\32_ВЫСТАВКИ\38_Буклет_АСП_2012\Фото_буклет\DSC_4944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072198" y="4643446"/>
            <a:ext cx="2667621" cy="1785950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1" name="Рисунок 19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00034" y="4670825"/>
            <a:ext cx="2438249" cy="1830009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68618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Основные составляющие урожая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Как формируется урожай по фазам развития растения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Определение потенциального урожая по влагообеспеченности посевов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Вклад элементов питания и защиты в урожайность оз.пшеницы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Доступность азота в зависимости от формы : (нитратная, аммонийная, амидная)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Общая потребность в питательных веществах и корректировка в зависимости от почвенных показателей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Управление питанием через дробное внесение удобрений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Применение регуляторов роста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/>
              <a:t>Критерии контроля получения урожайности</a:t>
            </a:r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</a:rPr>
              <a:t>Подбор удобрений. Способы и сроки внесения</a:t>
            </a:r>
            <a:endParaRPr lang="ru-RU" sz="1600" dirty="0" smtClean="0"/>
          </a:p>
          <a:p>
            <a:pPr>
              <a:spcBef>
                <a:spcPts val="400"/>
              </a:spcBef>
              <a:buFont typeface="Wingdings" pitchFamily="2" charset="2"/>
              <a:buChar char="Ø"/>
            </a:pPr>
            <a:r>
              <a:rPr lang="ru-RU" sz="1600" i="1" dirty="0" smtClean="0"/>
              <a:t>Доклад, расчет системы питания растений, практика в полях.</a:t>
            </a:r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7429552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5. </a:t>
            </a: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Система питания растений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Получение максимальной урожайности культур в зависимости от агроклиматической зоны.  </a:t>
            </a:r>
          </a:p>
        </p:txBody>
      </p:sp>
      <p:pic>
        <p:nvPicPr>
          <p:cNvPr id="8" name="Picture 2" descr="D:\27_Буклет_Плакаты\фото_буклет\IMG_0034 (4)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572264" y="4857760"/>
            <a:ext cx="2214578" cy="1661067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9" name="Picture 2" descr="C:\Users\orv\Desktop\Опрыскиватели\79975_w640_h640_hagie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b="8000"/>
          <a:stretch>
            <a:fillRect/>
          </a:stretch>
        </p:blipFill>
        <p:spPr bwMode="auto">
          <a:xfrm>
            <a:off x="3428992" y="4857760"/>
            <a:ext cx="2500330" cy="1680222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3075" name="Picture 3" descr="M:\32_ВЫСТАВКИ\38_Буклет_АСП_2012\Фото_буклет\DSC_0010 (2)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57158" y="4857760"/>
            <a:ext cx="2500330" cy="1660610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3429024"/>
          </a:xfrm>
        </p:spPr>
        <p:txBody>
          <a:bodyPr>
            <a:normAutofit lnSpcReduction="10000"/>
          </a:bodyPr>
          <a:lstStyle/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Факторы, которые повлияли на выбор новых культур не традиционных для региона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Место в севообороте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Подготовка поля к посеву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Подготовка семян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Посев: норма высева, глубина посева, удобрения, сорта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Уход за посевами: борьба с сорняками,  вредителями,  болезнями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Уборка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900" dirty="0" smtClean="0"/>
              <a:t>Послеуборочная обработка и хранение семян</a:t>
            </a:r>
          </a:p>
          <a:p>
            <a:pPr marL="3429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i="1" dirty="0" smtClean="0"/>
              <a:t>Доклад, практика в полях.</a:t>
            </a:r>
          </a:p>
          <a:p>
            <a:pPr marL="342900" lvl="2" indent="-342900">
              <a:spcBef>
                <a:spcPts val="600"/>
              </a:spcBef>
              <a:buNone/>
            </a:pPr>
            <a:endParaRPr lang="ru-RU" sz="1900" dirty="0" smtClean="0"/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endParaRPr lang="ru-RU" sz="1900" dirty="0" smtClean="0"/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endParaRPr lang="ru-RU" sz="1900" dirty="0" smtClean="0"/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7429552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941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ТЕМА 6.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Технология выращивания высокорентабельных,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засухоустойчевых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культур   лен, чечевица, сафлор, сорго, нут </a:t>
            </a:r>
          </a:p>
        </p:txBody>
      </p:sp>
      <p:pic>
        <p:nvPicPr>
          <p:cNvPr id="26626" name="Picture 2" descr="M:\32_ВЫСТАВКИ\38_Буклет_АСП_2012\Фото_буклет\фото_буклет\DSC_0049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330013" y="4786322"/>
            <a:ext cx="2527871" cy="1678902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29700" name="Picture 4" descr="http://ria.ru/images/38875/08/388750810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6357950" y="4786322"/>
            <a:ext cx="2357454" cy="1714512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1" name="Picture 2" descr="C:\Users\orv_agro\Desktop\Фото нута\nut2.jpg"/>
          <p:cNvPicPr>
            <a:picLocks noChangeAspect="1" noChangeArrowheads="1"/>
          </p:cNvPicPr>
          <p:nvPr/>
        </p:nvPicPr>
        <p:blipFill rotWithShape="1">
          <a:blip r:embed="rId5" cstate="print">
            <a:lum/>
          </a:blip>
          <a:srcRect b="10158"/>
          <a:stretch/>
        </p:blipFill>
        <p:spPr bwMode="auto">
          <a:xfrm>
            <a:off x="500034" y="4714884"/>
            <a:ext cx="2355877" cy="1785950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pic>
        <p:nvPicPr>
          <p:cNvPr id="2050" name="Picture 2" descr="M:\32_ВЫСТАВКИ\38_Буклет_АСП_2012\Фото_буклет\DSC_9655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214414" y="4572008"/>
            <a:ext cx="2714612" cy="1817220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785795"/>
            <a:ext cx="9001156" cy="6072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282" y="1214423"/>
            <a:ext cx="8929718" cy="38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700" dirty="0" smtClean="0"/>
              <a:t>Правильный набор технологических операций;</a:t>
            </a:r>
          </a:p>
          <a:p>
            <a:pPr marL="342900" marR="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700" dirty="0" smtClean="0"/>
              <a:t>Роль и значение технологических операций в технологии, критерии оценки выполнения технологических операций: посев, защита, уборка;</a:t>
            </a:r>
          </a:p>
          <a:p>
            <a:pPr marL="342900" marR="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700" dirty="0" smtClean="0"/>
              <a:t>Сокращение технологических операций для различных культур: на что следует обращать внимание, какие риски возникают.</a:t>
            </a:r>
          </a:p>
          <a:p>
            <a:pPr marL="342900" marR="0" lvl="0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700" dirty="0" smtClean="0"/>
              <a:t>Способы сокращения затрат при проведении различных технологических операций. </a:t>
            </a:r>
          </a:p>
          <a:p>
            <a:pPr marL="342900" marR="0" lvl="0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700" dirty="0" smtClean="0"/>
              <a:t>Критерии выбора техники для посева.</a:t>
            </a:r>
          </a:p>
          <a:p>
            <a:pPr marL="342900" marR="0" lvl="0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700" dirty="0" smtClean="0"/>
              <a:t>Достижение максимальной производительности техники для посева, защиты и уборки. </a:t>
            </a:r>
          </a:p>
          <a:p>
            <a:pPr marL="342900" marR="0" lvl="0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700" dirty="0" smtClean="0"/>
              <a:t>П</a:t>
            </a:r>
            <a:r>
              <a:rPr lang="ru-RU" sz="1700" smtClean="0"/>
              <a:t>равила </a:t>
            </a:r>
            <a:r>
              <a:rPr lang="ru-RU" sz="1700" dirty="0" smtClean="0"/>
              <a:t>подбора, настройки уборочной и посевной техники. </a:t>
            </a:r>
          </a:p>
          <a:p>
            <a:pPr marL="342900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i="1" dirty="0" smtClean="0"/>
              <a:t>Доклад, расчет системы оптимальной технической системы предприятия, практика в полях.</a:t>
            </a:r>
            <a:endParaRPr lang="ru-RU" sz="1700" dirty="0" smtClean="0"/>
          </a:p>
          <a:p>
            <a:pPr marL="342900" marR="0" lvl="0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endParaRPr lang="ru-RU" sz="1700" dirty="0" smtClean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111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814312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7.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Как сформировать правильный набор технологических операций?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786314" y="4581530"/>
            <a:ext cx="2428891" cy="1821773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785795"/>
            <a:ext cx="9001156" cy="6072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282" y="1500174"/>
            <a:ext cx="892971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2000" dirty="0" smtClean="0"/>
              <a:t>Система мероприятий, обеспечивающая оптимальную загрузку ресурсов предприятия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2000" dirty="0" smtClean="0"/>
              <a:t>Укрупнение севооборота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2000" dirty="0" smtClean="0"/>
              <a:t>Оптимизация простоев техники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2000" dirty="0" smtClean="0"/>
              <a:t>Факторы влияния на производительность посевного комплекса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2000" dirty="0" smtClean="0"/>
              <a:t>Логистика систем обеспечения. Требования к обеспечивающим системам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2000" i="1" dirty="0" smtClean="0"/>
              <a:t>Доклад, расчет технической системы процессов – посев  и защиты, уборки пшеницы, практика в поле.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111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814312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8.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Логистика основных технологических операций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 при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посеве, защите и уборке</a:t>
            </a:r>
          </a:p>
        </p:txBody>
      </p:sp>
      <p:pic>
        <p:nvPicPr>
          <p:cNvPr id="17" name="Picture 2" descr="IMG_0636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263176" y="4500570"/>
            <a:ext cx="2594312" cy="1912122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6242117" y="4500570"/>
            <a:ext cx="2544725" cy="1908783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9" name="Picture 7" descr="CC4V3955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3247812" y="4500570"/>
            <a:ext cx="2681510" cy="1937443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785795"/>
            <a:ext cx="9001156" cy="6072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282" y="1214422"/>
            <a:ext cx="892971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Разработка и внедрение первичного учета в растениеводстве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Учёт состояния полей и планирование операций  по подготовке почвы и севу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Разработка и утверждение нормативов выполнения работ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Разработка системы мотивации: нормативы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Планирование  и закрепление техники и персонала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Разработка синхронизационных схем действий персонала и движения первичных документов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Ежедневный анализ данных  первичного  учёта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dirty="0" smtClean="0"/>
              <a:t>Рекомендации по улучшению организации посевных работ</a:t>
            </a:r>
          </a:p>
          <a:p>
            <a:pPr marL="342900" lvl="2" indent="-3429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76213" algn="l"/>
              </a:tabLst>
            </a:pPr>
            <a:r>
              <a:rPr lang="ru-RU" sz="1600" i="1" dirty="0" smtClean="0"/>
              <a:t>Доклад, демонстрация примера внедрения системы первичного учета на базе действующего с/</a:t>
            </a:r>
            <a:r>
              <a:rPr lang="ru-RU" sz="1600" i="1" dirty="0" err="1" smtClean="0"/>
              <a:t>х</a:t>
            </a:r>
            <a:r>
              <a:rPr lang="ru-RU" sz="1600" i="1" dirty="0" smtClean="0"/>
              <a:t> предприятия.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111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814312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</a:t>
            </a:r>
            <a:r>
              <a:rPr lang="ru-RU" sz="2000" b="1" i="1" dirty="0" smtClean="0">
                <a:solidFill>
                  <a:srgbClr val="FF0000"/>
                </a:solidFill>
              </a:rPr>
              <a:t>9.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Особенности внедрения первичного учёта на полевых работах.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268126" y="4572008"/>
            <a:ext cx="2518716" cy="1891694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85720" y="4572008"/>
            <a:ext cx="2500330" cy="1878211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33794" name="Picture 2" descr="M:\32_ВЫСТАВКИ\38_Буклет_АСП_2012\Фото_буклет\100_3177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286116" y="4572008"/>
            <a:ext cx="2571768" cy="1929174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Практические занятия в </a:t>
            </a:r>
            <a:r>
              <a:rPr lang="ru-RU" sz="2800" b="1" dirty="0" smtClean="0">
                <a:solidFill>
                  <a:srgbClr val="003300"/>
                </a:solidFill>
              </a:rPr>
              <a:t>поле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333928"/>
            <a:ext cx="8892480" cy="3309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1900" b="1" dirty="0" smtClean="0"/>
              <a:t>Демонстрация опытных участков</a:t>
            </a:r>
            <a:r>
              <a:rPr lang="ru-RU" sz="1900" dirty="0" smtClean="0"/>
              <a:t>: 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 smtClean="0"/>
              <a:t>Анализ посевов сельхозкультур разными типами сошников по таким параметрам: равномерность всходов; глубина посева; густота , площадь питания.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 smtClean="0"/>
              <a:t>Защите растений от болезней и вредителей  на культурах нут, сорго, кукуруза, подсолнечник при  внесении разных видов препаратов, норм, сроков 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 smtClean="0"/>
              <a:t>Питание растений, получение максимальной урожайности культур кукуруза, пшеница, подсолнечника при использовании  разных  видов удобрений, норм и сроков внесения.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 smtClean="0"/>
              <a:t>Влияние сидератов и коктейлей сидератов на структуру почвы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 smtClean="0"/>
              <a:t>Взаимодействие культур в севообороте</a:t>
            </a:r>
          </a:p>
          <a:p>
            <a:pPr lvl="0">
              <a:buFont typeface="Wingdings" pitchFamily="2" charset="2"/>
              <a:buChar char="ü"/>
            </a:pPr>
            <a:r>
              <a:rPr lang="ru-RU" sz="1900" dirty="0" smtClean="0"/>
              <a:t>Сорта и гибриды рентабельных культур кукуруза, рапс, подсолнечник, сорго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pic>
        <p:nvPicPr>
          <p:cNvPr id="3074" name="Picture 2" descr="\\Torba\photo\2012\no-till 2012\2день\1 часть Лясовая\DSC_0384.JPG"/>
          <p:cNvPicPr>
            <a:picLocks noChangeAspect="1" noChangeArrowheads="1"/>
          </p:cNvPicPr>
          <p:nvPr/>
        </p:nvPicPr>
        <p:blipFill>
          <a:blip r:embed="rId3" cstate="print"/>
          <a:srcRect l="13315" t="15479" r="9016" b="13127"/>
          <a:stretch>
            <a:fillRect/>
          </a:stretch>
        </p:blipFill>
        <p:spPr bwMode="auto">
          <a:xfrm>
            <a:off x="3103028" y="4786322"/>
            <a:ext cx="2826294" cy="1725440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3075" name="Picture 3" descr="\\Torba\agroproekt\22_Фото_Видео_Книги\Фото\1 По работе\Сорго Фото\DSCN9671.JPG"/>
          <p:cNvPicPr>
            <a:picLocks noChangeAspect="1" noChangeArrowheads="1"/>
          </p:cNvPicPr>
          <p:nvPr/>
        </p:nvPicPr>
        <p:blipFill>
          <a:blip r:embed="rId4" cstate="print"/>
          <a:srcRect b="16326"/>
          <a:stretch>
            <a:fillRect/>
          </a:stretch>
        </p:blipFill>
        <p:spPr bwMode="auto">
          <a:xfrm>
            <a:off x="6072198" y="4752091"/>
            <a:ext cx="2786082" cy="1748409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71472" y="571480"/>
            <a:ext cx="82868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Практические 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занятия проводятся 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полях, 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которые более   10 лет не обрабатывались плугом</a:t>
            </a:r>
          </a:p>
        </p:txBody>
      </p:sp>
      <p:pic>
        <p:nvPicPr>
          <p:cNvPr id="8" name="Picture 9" descr="DSC021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03" y="4786321"/>
            <a:ext cx="2599123" cy="1733545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44624"/>
            <a:ext cx="7715304" cy="6480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Докладчики специалисты-практики</a:t>
            </a:r>
          </a:p>
        </p:txBody>
      </p:sp>
      <p:pic>
        <p:nvPicPr>
          <p:cNvPr id="1029" name="Рисунок 2" descr="http://www.nt-ca.org.ua/nt-ca.org.ua/images/55/Roman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238250" cy="990600"/>
          </a:xfrm>
          <a:prstGeom prst="rect">
            <a:avLst/>
          </a:prstGeom>
          <a:noFill/>
        </p:spPr>
      </p:pic>
      <p:pic>
        <p:nvPicPr>
          <p:cNvPr id="1028" name="Рисунок 3" descr="http://www.nt-ca.org.ua/nt-ca.org.ua/images/55/Dudk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000240"/>
            <a:ext cx="1238250" cy="9525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470" y="92867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ЭДУАРД РОМАНЬКОВ.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Заместитель директора по стратегическому развитию Холдинга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Агро-Союз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 2002 года в рамках проектной деятельности внедряет на сельхозпредприятиях России, Казахстана и Украины технологию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No-Till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Участник программ по разработке стратегий регионов, предприятий, холдингов, стран СНГ.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 выступления: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3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Как оптимизировать севооборот?</a:t>
            </a:r>
          </a:p>
          <a:p>
            <a:r>
              <a:rPr lang="ru-RU" sz="13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Как сформировать правильный набор технологических операций?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7504" y="2643182"/>
            <a:ext cx="89289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ЕЛЕНА ДУДКИНА.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Ведущий специалист-практик по постановке системы защиты и питания сельскохозяйственных культур (практический опыт работы - 15 лет) в рамках реализации растениеводческих проектов в предприятиях России, Украины, Молдовы, Казахстана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 Руководитель </a:t>
            </a:r>
            <a:r>
              <a:rPr lang="ru-RU" sz="1400" dirty="0" smtClean="0"/>
              <a:t>проектов «Постановка комплекса растениеводства» на предприятиях ООО «Мичуринская нива», СХП «Среднее», ООО «Золотая Нива»,  ООО «</a:t>
            </a:r>
            <a:r>
              <a:rPr lang="ru-RU" sz="1400" dirty="0" err="1" smtClean="0"/>
              <a:t>Свитанок</a:t>
            </a:r>
            <a:r>
              <a:rPr lang="ru-RU" sz="1400" dirty="0" smtClean="0"/>
              <a:t>» (Россия , Украина)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 выступления: 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Получение максимальной урожайности культур в зависимости от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агроклиматической зоны. Системы питания растений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2844" y="5000636"/>
            <a:ext cx="89289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ЗАВГОРОДНИЙ ЯРОСЛАВ.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Ведущий специалист-практик по р</a:t>
            </a:r>
            <a:r>
              <a:rPr lang="ru-RU" sz="1400" dirty="0" smtClean="0"/>
              <a:t>азработке и внедрению системы управления предприятием на стратегическом, тактическом и оперативном уровне.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В рамках  проектной деятельности занимается  р</a:t>
            </a:r>
            <a:r>
              <a:rPr lang="ru-RU" sz="1400" dirty="0" smtClean="0"/>
              <a:t>азработкой и внедрением </a:t>
            </a:r>
            <a:r>
              <a:rPr lang="ru-RU" sz="1400" dirty="0" err="1" smtClean="0"/>
              <a:t>агротехнологических</a:t>
            </a:r>
            <a:r>
              <a:rPr lang="ru-RU" sz="1400" dirty="0" smtClean="0"/>
              <a:t> мероприятий, направленных на повышение плодородия почв и увеличения урожайности сельскохозяйственных культур.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Участник программ по разработке стратегий регионов, предприятий, холдингов, стран СНГ.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 выступления: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300" b="1" i="1" dirty="0" smtClean="0"/>
              <a:t>Моделирование в растениеводстве. Моделирование управленческих решений. Практические примеры использование моделей.</a:t>
            </a:r>
          </a:p>
        </p:txBody>
      </p:sp>
      <p:pic>
        <p:nvPicPr>
          <p:cNvPr id="15" name="Picture 2" descr="\\Torba\photo\2011\Персонал\АСП персонал\DSC_7611.JPG"/>
          <p:cNvPicPr>
            <a:picLocks noChangeAspect="1" noChangeArrowheads="1"/>
          </p:cNvPicPr>
          <p:nvPr/>
        </p:nvPicPr>
        <p:blipFill>
          <a:blip r:embed="rId4" cstate="print"/>
          <a:srcRect l="23153" r="31695" b="16289"/>
          <a:stretch>
            <a:fillRect/>
          </a:stretch>
        </p:blipFill>
        <p:spPr bwMode="auto">
          <a:xfrm>
            <a:off x="7643834" y="4044997"/>
            <a:ext cx="1000132" cy="1241391"/>
          </a:xfrm>
          <a:prstGeom prst="rect">
            <a:avLst/>
          </a:prstGeom>
          <a:noFill/>
        </p:spPr>
      </p:pic>
      <p:pic>
        <p:nvPicPr>
          <p:cNvPr id="10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3971702"/>
            <a:ext cx="90364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ЗАВРАЙСКИЙ СЕРГЕЙ.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Ведущий специалист-практик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 внедрению системы сберегающего земледелия на предприятиях России, Украины.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рамках  проектной деятельности занимается  р</a:t>
            </a:r>
            <a:r>
              <a:rPr lang="ru-RU" sz="1200" dirty="0" smtClean="0"/>
              <a:t>азработкой и внедрением </a:t>
            </a:r>
            <a:r>
              <a:rPr lang="ru-RU" sz="1200" dirty="0" err="1" smtClean="0"/>
              <a:t>агротехнологических</a:t>
            </a:r>
            <a:r>
              <a:rPr lang="ru-RU" sz="1200" dirty="0" smtClean="0"/>
              <a:t> мероприятий, направленных на повышение плодородия почв и увеличения урожайности сельскохозяйственных культур. Руководитель проектов «Постановка комплекса растениеводства» на предприятиях ООО «Крымская Нива» , ОАО «</a:t>
            </a:r>
            <a:r>
              <a:rPr lang="ru-RU" sz="1200" dirty="0" err="1" smtClean="0"/>
              <a:t>Агро</a:t>
            </a:r>
            <a:r>
              <a:rPr lang="ru-RU" sz="1200" dirty="0" smtClean="0"/>
              <a:t> </a:t>
            </a:r>
            <a:r>
              <a:rPr lang="ru-RU" sz="1200" dirty="0" err="1" smtClean="0"/>
              <a:t>Инвест</a:t>
            </a:r>
            <a:r>
              <a:rPr lang="ru-RU" sz="1200" dirty="0" smtClean="0"/>
              <a:t> Пенза», ООО «Милославский ячмень» (Украина, Россия)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 выступления: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2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Особенности выращивания мелкосеменных культур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7536" y="2500306"/>
            <a:ext cx="903649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МОТОРИН СЕРГЕЙ.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Ведущий специалист-практик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 внедрению системы сберегающего земледелия на предприятиях России, Украины, Казахстана.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рамках  проектной деятельности занимается  р</a:t>
            </a:r>
            <a:r>
              <a:rPr lang="ru-RU" sz="1200" dirty="0" smtClean="0"/>
              <a:t>азработкой и внедрением </a:t>
            </a:r>
            <a:r>
              <a:rPr lang="ru-RU" sz="1200" dirty="0" err="1" smtClean="0"/>
              <a:t>агротехнологических</a:t>
            </a:r>
            <a:r>
              <a:rPr lang="ru-RU" sz="1200" dirty="0" smtClean="0"/>
              <a:t> мероприятий, направленных на повышение плодородия почв и увеличения урожайности сельскохозяйственных культур. Руководитель проектов «Постановка комплекса растениеводства» на предприятиях ООО «</a:t>
            </a:r>
            <a:r>
              <a:rPr lang="ru-RU" sz="1200" dirty="0" err="1" smtClean="0"/>
              <a:t>Олжа-Агро</a:t>
            </a:r>
            <a:r>
              <a:rPr lang="ru-RU" sz="1200" dirty="0" smtClean="0"/>
              <a:t>» , ОАО «</a:t>
            </a:r>
            <a:r>
              <a:rPr lang="ru-RU" sz="1200" dirty="0" err="1" smtClean="0"/>
              <a:t>Береке-Астык</a:t>
            </a:r>
            <a:r>
              <a:rPr lang="ru-RU" sz="1200" dirty="0" smtClean="0"/>
              <a:t>», ООО «</a:t>
            </a:r>
            <a:r>
              <a:rPr lang="ru-RU" sz="1200" dirty="0" err="1" smtClean="0"/>
              <a:t>Иститмар-Агро</a:t>
            </a:r>
            <a:r>
              <a:rPr lang="ru-RU" sz="1200" dirty="0" smtClean="0"/>
              <a:t>» (Казахстан)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 выступления: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200" b="1" i="1" dirty="0" smtClean="0"/>
              <a:t>Технология выращивания высокорентабельных, </a:t>
            </a:r>
            <a:r>
              <a:rPr lang="ru-RU" sz="1200" b="1" i="1" dirty="0" err="1" smtClean="0"/>
              <a:t>засухоустойчевых</a:t>
            </a:r>
            <a:r>
              <a:rPr lang="ru-RU" sz="1200" b="1" i="1" dirty="0" smtClean="0"/>
              <a:t> культур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/>
              <a:t> лен, чечевица, сафлор, сорго, нут.</a:t>
            </a:r>
          </a:p>
        </p:txBody>
      </p:sp>
      <p:pic>
        <p:nvPicPr>
          <p:cNvPr id="12" name="Picture 3" descr="C:\Documents and Settings\van1\Рабочий стол\DSC_2567.JPG"/>
          <p:cNvPicPr>
            <a:picLocks noChangeAspect="1" noChangeArrowheads="1"/>
          </p:cNvPicPr>
          <p:nvPr/>
        </p:nvPicPr>
        <p:blipFill>
          <a:blip r:embed="rId2" cstate="print"/>
          <a:srcRect l="19023" r="16269" b="43898"/>
          <a:stretch>
            <a:fillRect/>
          </a:stretch>
        </p:blipFill>
        <p:spPr bwMode="auto">
          <a:xfrm>
            <a:off x="8001024" y="3563663"/>
            <a:ext cx="670265" cy="867998"/>
          </a:xfrm>
          <a:prstGeom prst="rect">
            <a:avLst/>
          </a:prstGeom>
          <a:noFill/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1406" y="5429264"/>
            <a:ext cx="903649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СТОНАЕВ АНДРЕЙ.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Ведущий специалист-практик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 внедрению системы сберегающего земледелия на предприятиях России, Украины.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рамках  проектной деятельности занимается  р</a:t>
            </a:r>
            <a:r>
              <a:rPr lang="ru-RU" sz="1200" dirty="0" smtClean="0"/>
              <a:t>азработкой и внедрением </a:t>
            </a:r>
            <a:r>
              <a:rPr lang="ru-RU" sz="1200" dirty="0" err="1" smtClean="0"/>
              <a:t>агротехнологических</a:t>
            </a:r>
            <a:r>
              <a:rPr lang="ru-RU" sz="1200" dirty="0" smtClean="0"/>
              <a:t> мероприятий, направленных на повышение плодородия почв и увеличения урожайности сельскохозяйственных культур. Руководитель проектов «Постановка комплекса растениеводства» на предприятиях ООО «им.Ленина» , ОАО «</a:t>
            </a:r>
            <a:r>
              <a:rPr lang="ru-RU" sz="1200" dirty="0" err="1" smtClean="0"/>
              <a:t>Союз-Агро</a:t>
            </a:r>
            <a:r>
              <a:rPr lang="ru-RU" sz="1200" dirty="0" smtClean="0"/>
              <a:t>», ООО «</a:t>
            </a:r>
            <a:r>
              <a:rPr lang="ru-RU" sz="1200" dirty="0" err="1" smtClean="0"/>
              <a:t>Агро-Союз</a:t>
            </a:r>
            <a:r>
              <a:rPr lang="ru-RU" sz="1200" dirty="0" smtClean="0"/>
              <a:t> Сервис» (Россия, Казахстан)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 выступления: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2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Влияние логистики технологических операций на эффективность бизнеса и выбор технических систем</a:t>
            </a:r>
            <a:r>
              <a:rPr lang="ru-RU" sz="12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</p:txBody>
      </p:sp>
      <p:pic>
        <p:nvPicPr>
          <p:cNvPr id="16" name="Рисунок 15" descr="http://127.0.0.1:49333/service/home/~/DSC_0245.JPG?auth=co&amp;loc=ru&amp;id=96b1d6e8-6ca3-482d-a080-efba086ccc27:7228&amp;part=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8629" t="18779" r="37539" b="34742"/>
          <a:stretch/>
        </p:blipFill>
        <p:spPr bwMode="auto">
          <a:xfrm>
            <a:off x="7929586" y="2000240"/>
            <a:ext cx="714348" cy="785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07504" y="972435"/>
            <a:ext cx="903649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ОМЕЛЬЧЕНКО РОМАН.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Ведущий специалист-практик в области защиты растений Холдинга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Агро-Союз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». С 2004 года внедряет технологии интегрированной защиты растений от вредных видов насекомых, возбудителей болезней и сорняков при ресурсосберегающей обработке почвы. Консультант по вопросам защиты растений в проектах по внедрению системы сберегающего земледелия. Руководитель проектов </a:t>
            </a:r>
            <a:r>
              <a:rPr lang="ru-RU" sz="1200" dirty="0" smtClean="0"/>
              <a:t>«Постановка комплекса растениеводства» на предприятиях ООО «Декабрист», ООО «Возрождение», ООО «</a:t>
            </a:r>
            <a:r>
              <a:rPr lang="ru-RU" sz="1200" dirty="0" err="1" smtClean="0"/>
              <a:t>Летяжевское</a:t>
            </a:r>
            <a:r>
              <a:rPr lang="ru-RU" sz="1200" dirty="0" smtClean="0"/>
              <a:t>»,  ООО «</a:t>
            </a:r>
            <a:r>
              <a:rPr lang="ru-RU" sz="1200" dirty="0" err="1" smtClean="0"/>
              <a:t>Надия</a:t>
            </a:r>
            <a:r>
              <a:rPr lang="ru-RU" sz="1200" dirty="0" smtClean="0"/>
              <a:t> Украины», ООО «</a:t>
            </a:r>
            <a:r>
              <a:rPr lang="ru-RU" sz="1200" dirty="0" err="1" smtClean="0"/>
              <a:t>Агросоюз</a:t>
            </a:r>
            <a:r>
              <a:rPr lang="ru-RU" sz="1200" dirty="0" smtClean="0"/>
              <a:t> Дальний Восток» (Украина, Россия)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Тема выступления: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Интегрированная система защиты растений с минимальными затратами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Рисунок 17" descr="DSC_0148.JPG"/>
          <p:cNvPicPr/>
          <p:nvPr/>
        </p:nvPicPr>
        <p:blipFill rotWithShape="1">
          <a:blip r:embed="rId4" cstate="print">
            <a:lum bright="10000"/>
          </a:blip>
          <a:srcRect l="41399" t="29875" r="40646" b="37902"/>
          <a:stretch/>
        </p:blipFill>
        <p:spPr bwMode="auto">
          <a:xfrm>
            <a:off x="7786710" y="428604"/>
            <a:ext cx="847722" cy="785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429552" cy="6540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+mn-lt"/>
                <a:ea typeface="+mn-ea"/>
                <a:cs typeface="+mn-cs"/>
              </a:rPr>
              <a:t>Докладчики специалисты-практики</a:t>
            </a:r>
          </a:p>
        </p:txBody>
      </p:sp>
      <p:pic>
        <p:nvPicPr>
          <p:cNvPr id="13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Карта Школа растениеводства.jpg"/>
          <p:cNvPicPr>
            <a:picLocks noChangeAspect="1"/>
          </p:cNvPicPr>
          <p:nvPr/>
        </p:nvPicPr>
        <p:blipFill>
          <a:blip r:embed="rId2"/>
          <a:srcRect t="10288"/>
          <a:stretch>
            <a:fillRect/>
          </a:stretch>
        </p:blipFill>
        <p:spPr>
          <a:xfrm>
            <a:off x="2857487" y="3082967"/>
            <a:ext cx="6143669" cy="3632157"/>
          </a:xfrm>
          <a:prstGeom prst="rect">
            <a:avLst/>
          </a:prstGeom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771800" y="214290"/>
            <a:ext cx="4480520" cy="620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7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Наши участники</a:t>
            </a:r>
          </a:p>
        </p:txBody>
      </p:sp>
      <p:sp>
        <p:nvSpPr>
          <p:cNvPr id="12555" name="Rectangle 267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2654" name="Rectangle 366"/>
          <p:cNvSpPr>
            <a:spLocks noChangeArrowheads="1"/>
          </p:cNvSpPr>
          <p:nvPr/>
        </p:nvSpPr>
        <p:spPr bwMode="auto">
          <a:xfrm>
            <a:off x="4138613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9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pic>
        <p:nvPicPr>
          <p:cNvPr id="21" name="Picture 11" descr="Изображение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484276" cy="1656184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22" name="Picture 16" descr="DSC08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71810"/>
            <a:ext cx="2448272" cy="1632181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2049" name="Picture 1" descr="M:\011 Мероприятия\011.01 Конференции\Для чужих конференций\фото\На Дне пол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516" y="1071546"/>
            <a:ext cx="2376264" cy="1584176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86050" y="1000108"/>
            <a:ext cx="6072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</a:t>
            </a:r>
            <a:r>
              <a:rPr lang="ru-RU" b="1" i="1" dirty="0" err="1" smtClean="0"/>
              <a:t>Агро-Союзом</a:t>
            </a:r>
            <a:r>
              <a:rPr lang="ru-RU" b="1" i="1" dirty="0" smtClean="0"/>
              <a:t>» проведено более 50  Школ растениеводства, в которых приняли участие 1215 слушателей:</a:t>
            </a:r>
          </a:p>
          <a:p>
            <a:r>
              <a:rPr lang="ru-RU" dirty="0" smtClean="0"/>
              <a:t>Украина — 439 чел.</a:t>
            </a:r>
          </a:p>
          <a:p>
            <a:r>
              <a:rPr lang="ru-RU" dirty="0" smtClean="0"/>
              <a:t>Россия — 675 чел.</a:t>
            </a:r>
          </a:p>
          <a:p>
            <a:r>
              <a:rPr lang="ru-RU" dirty="0" smtClean="0"/>
              <a:t>Молдова — 56 чел.</a:t>
            </a:r>
          </a:p>
          <a:p>
            <a:r>
              <a:rPr lang="ru-RU" dirty="0" smtClean="0"/>
              <a:t>Казахстан — 45 чел.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5" name="Rectangle 267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12654" name="Rectangle 366"/>
          <p:cNvSpPr>
            <a:spLocks noChangeArrowheads="1"/>
          </p:cNvSpPr>
          <p:nvPr/>
        </p:nvSpPr>
        <p:spPr bwMode="auto">
          <a:xfrm>
            <a:off x="4138613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9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pic>
        <p:nvPicPr>
          <p:cNvPr id="8193" name="Рисунок 10" descr="фон-для-приглашен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86800"/>
            <a:ext cx="7562850" cy="1914525"/>
          </a:xfrm>
          <a:prstGeom prst="rect">
            <a:avLst/>
          </a:prstGeom>
          <a:noFill/>
        </p:spPr>
      </p:pic>
      <p:pic>
        <p:nvPicPr>
          <p:cNvPr id="8194" name="Рисунок 6" descr="адресный бл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10188575"/>
            <a:ext cx="7581900" cy="9271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99392" y="857232"/>
            <a:ext cx="88446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опыт успехов и ошибок</a:t>
            </a:r>
            <a:r>
              <a:rPr lang="ru-RU" dirty="0" smtClean="0"/>
              <a:t> внедрения технологии в разных природно-климатических зонах, разных размеров хозяйств, разных подходах к внедрению;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площадка для обмена опытом аграриев</a:t>
            </a:r>
            <a:r>
              <a:rPr lang="ru-RU" dirty="0" smtClean="0"/>
              <a:t>  Украины, России, Казахстана, Молдовы, заинтересованных в повышении эффективности работы своих предприятий;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честные результаты</a:t>
            </a:r>
            <a:r>
              <a:rPr lang="ru-RU" dirty="0" smtClean="0"/>
              <a:t> реальных испытаний сортов, гибридов, техники на 300 га опытных участков;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место, где можно </a:t>
            </a:r>
            <a:r>
              <a:rPr lang="ru-RU" b="1" dirty="0" smtClean="0"/>
              <a:t>в действии посмотреть эффективность</a:t>
            </a:r>
            <a:r>
              <a:rPr lang="ru-RU" dirty="0" smtClean="0"/>
              <a:t> технических систем используемых в современном аграрном бизнесе;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практическая работа</a:t>
            </a:r>
            <a:r>
              <a:rPr lang="ru-RU" dirty="0" smtClean="0"/>
              <a:t> в полях;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отличная организация</a:t>
            </a:r>
            <a:r>
              <a:rPr lang="ru-RU" dirty="0" smtClean="0"/>
              <a:t>, динамичная и запоминающаяся (яркие действа, много событий, не затянутые доклады);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-24"/>
            <a:ext cx="9144000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600" b="1" dirty="0" smtClean="0">
                <a:solidFill>
                  <a:srgbClr val="003300"/>
                </a:solidFill>
              </a:rPr>
              <a:t>Семинар-практикум по растениеводству это:</a:t>
            </a:r>
            <a:endParaRPr lang="ru-RU" sz="2600" dirty="0">
              <a:solidFill>
                <a:srgbClr val="003300"/>
              </a:solidFill>
            </a:endParaRPr>
          </a:p>
        </p:txBody>
      </p:sp>
      <p:pic>
        <p:nvPicPr>
          <p:cNvPr id="5122" name="Picture 2" descr="\\Torba\photo\2012\no-till 2012\1 день\22\DSC_0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357694"/>
            <a:ext cx="2987924" cy="1984448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1" name="Picture 2" descr="\\Torba\agroproekt\22_Фото_Видео_Книги\Фото\1 По работе\Конференция 2012\DSC_0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357694"/>
            <a:ext cx="3034343" cy="2022896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00034" y="1714488"/>
            <a:ext cx="825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 dirty="0" smtClean="0"/>
              <a:t>Место проведения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с.Майское, </a:t>
            </a:r>
            <a:r>
              <a:rPr lang="ru-RU" sz="1600" dirty="0" err="1" smtClean="0"/>
              <a:t>Синельниковский</a:t>
            </a:r>
            <a:r>
              <a:rPr lang="ru-RU" sz="1600" dirty="0" smtClean="0"/>
              <a:t> район, Днепропетровская область, Украина.</a:t>
            </a:r>
            <a:endParaRPr lang="ru-RU" sz="1600" dirty="0"/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643042" y="428604"/>
            <a:ext cx="607223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Место проведения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706" y="2214554"/>
            <a:ext cx="53395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:\РАБОЧАЯ\доп материалы\ДАП\буклет ДАП - 2010_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74" b="3539"/>
          <a:stretch>
            <a:fillRect/>
          </a:stretch>
        </p:blipFill>
        <p:spPr bwMode="auto">
          <a:xfrm>
            <a:off x="0" y="-428652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61257" y="210454"/>
            <a:ext cx="8621485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00458E"/>
                </a:solidFill>
                <a:latin typeface="Arial" charset="0"/>
              </a:rPr>
              <a:t>Агро-Союз</a:t>
            </a:r>
            <a:r>
              <a:rPr lang="ru-RU" b="1" dirty="0" smtClean="0">
                <a:solidFill>
                  <a:srgbClr val="00458E"/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rgbClr val="00458E"/>
                </a:solidFill>
                <a:latin typeface="Arial" charset="0"/>
              </a:rPr>
              <a:t> постоянно</a:t>
            </a:r>
            <a:endParaRPr lang="ru-RU" sz="1600" b="1" dirty="0">
              <a:solidFill>
                <a:srgbClr val="00458E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458E"/>
                </a:solidFill>
                <a:latin typeface="Arial" charset="0"/>
              </a:rPr>
              <a:t>совершенствует знания и опыт, </a:t>
            </a:r>
            <a:r>
              <a:rPr lang="ru-RU" sz="1600" b="1" dirty="0" smtClean="0">
                <a:solidFill>
                  <a:srgbClr val="00458E"/>
                </a:solidFill>
                <a:latin typeface="Arial" charset="0"/>
              </a:rPr>
              <a:t>занимается  поиском и внедрением</a:t>
            </a:r>
            <a:endParaRPr lang="ru-RU" sz="1600" b="1" dirty="0">
              <a:solidFill>
                <a:srgbClr val="00458E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458E"/>
                </a:solidFill>
                <a:latin typeface="Arial" charset="0"/>
              </a:rPr>
              <a:t>новых ресурсосберегающих технологий, для  передачи клиентам практических решений по обеспечению эффективности бизнеса </a:t>
            </a:r>
            <a:r>
              <a:rPr lang="ru-RU" sz="1600" b="1" dirty="0">
                <a:solidFill>
                  <a:srgbClr val="00458E"/>
                </a:solidFill>
                <a:latin typeface="Arial" charset="0"/>
              </a:rPr>
              <a:t>и </a:t>
            </a:r>
            <a:r>
              <a:rPr lang="ru-RU" sz="1600" b="1" dirty="0" smtClean="0">
                <a:solidFill>
                  <a:srgbClr val="00458E"/>
                </a:solidFill>
                <a:latin typeface="Arial" charset="0"/>
              </a:rPr>
              <a:t>стабильности </a:t>
            </a:r>
            <a:r>
              <a:rPr lang="ru-RU" sz="1600" b="1" dirty="0">
                <a:solidFill>
                  <a:srgbClr val="00458E"/>
                </a:solidFill>
                <a:latin typeface="Arial" charset="0"/>
              </a:rPr>
              <a:t>производственных </a:t>
            </a:r>
            <a:r>
              <a:rPr lang="ru-RU" sz="1600" b="1" dirty="0" smtClean="0">
                <a:solidFill>
                  <a:srgbClr val="00458E"/>
                </a:solidFill>
                <a:latin typeface="Arial" charset="0"/>
              </a:rPr>
              <a:t>процессов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1257" y="1648365"/>
            <a:ext cx="8621485" cy="372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Водолазская</a:t>
            </a:r>
            <a:r>
              <a:rPr lang="ru-RU" sz="2400" dirty="0" smtClean="0">
                <a:solidFill>
                  <a:prstClr val="black"/>
                </a:solidFill>
              </a:rPr>
              <a:t> Алена</a:t>
            </a:r>
            <a:endParaRPr lang="ru-RU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Руководитель проекта</a:t>
            </a:r>
            <a:endParaRPr lang="ru-RU" sz="24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тел. </a:t>
            </a:r>
            <a:r>
              <a:rPr lang="ru-RU" sz="2400" dirty="0">
                <a:solidFill>
                  <a:prstClr val="black"/>
                </a:solidFill>
              </a:rPr>
              <a:t>+</a:t>
            </a:r>
            <a:r>
              <a:rPr lang="ru-RU" sz="2400" dirty="0" smtClean="0">
                <a:solidFill>
                  <a:prstClr val="black"/>
                </a:solidFill>
              </a:rPr>
              <a:t>38-050-458-03-74</a:t>
            </a:r>
            <a:endParaRPr lang="ru-RU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alona.vodolazska@agrosoyuz.com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46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611561" y="228600"/>
            <a:ext cx="160298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Цели: 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66700" y="857232"/>
            <a:ext cx="88773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2000" dirty="0" smtClean="0"/>
              <a:t>Предоставить сельхоз производителям практическую информацию о мировом опыте  системного внедрения технологии </a:t>
            </a:r>
            <a:r>
              <a:rPr lang="ru-RU" sz="2000" dirty="0" err="1" smtClean="0"/>
              <a:t>No-Till</a:t>
            </a:r>
            <a:endParaRPr lang="ru-RU" sz="2000" dirty="0" smtClean="0"/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2000" dirty="0" smtClean="0"/>
              <a:t>Предоставить накопленный практический опыт внедрения ресурсосберегающей технологии в  ПрАТ «</a:t>
            </a:r>
            <a:r>
              <a:rPr lang="ru-RU" sz="2000" dirty="0" err="1" smtClean="0"/>
              <a:t>Агро-Союз</a:t>
            </a:r>
            <a:r>
              <a:rPr lang="ru-RU" sz="2000" dirty="0" smtClean="0"/>
              <a:t>». 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sz="2000" dirty="0" smtClean="0"/>
              <a:t>Внедрение технологии </a:t>
            </a:r>
            <a:r>
              <a:rPr lang="ru-RU" sz="2000" dirty="0" err="1" smtClean="0"/>
              <a:t>No-Till</a:t>
            </a:r>
            <a:r>
              <a:rPr lang="ru-RU" sz="2000" dirty="0" smtClean="0"/>
              <a:t>  в разных агроклиматических зонах Украины, России, Казахстана, Молдавии, Грузии.</a:t>
            </a:r>
          </a:p>
          <a:p>
            <a:pPr marL="342900" indent="-342900">
              <a:spcBef>
                <a:spcPct val="20000"/>
              </a:spcBef>
              <a:buAutoNum type="arabicPeriod" startAt="4"/>
            </a:pPr>
            <a:r>
              <a:rPr lang="ru-RU" sz="2000" dirty="0" smtClean="0"/>
              <a:t>Продемонстрировать высокоэффективные технические системы растениеводства.</a:t>
            </a:r>
            <a:endParaRPr lang="ru-RU" sz="2000" dirty="0"/>
          </a:p>
        </p:txBody>
      </p:sp>
      <p:pic>
        <p:nvPicPr>
          <p:cNvPr id="1026" name="Picture 2" descr="M:\22_Фото_Видео_Книги\Фото\АСП фото2011-2012\2011-07-14 12.46.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2524111" cy="1893083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027" name="Picture 3" descr="M:\22_Фото_Видео_Книги\Фото\АСП фото2011-2012\DSC_0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2796613" cy="1857388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7" name="Picture 2" descr="\\10.2.0.10\agroproekt\2 Растениеводство\ТОП100\ТОП100_2010\Фото всходов по типам сеялок\ТОП 100 Пьеробон\2.11.09\PB026254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143636" y="4268397"/>
            <a:ext cx="2571768" cy="1928826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ЦЕННОСТЬ обучения в «</a:t>
            </a:r>
            <a:r>
              <a:rPr lang="ru-RU" sz="2800" b="1" i="1" dirty="0" err="1" smtClean="0">
                <a:solidFill>
                  <a:schemeClr val="tx2"/>
                </a:solidFill>
              </a:rPr>
              <a:t>Агро-Союзе</a:t>
            </a:r>
            <a:r>
              <a:rPr lang="ru-RU" sz="2800" b="1" i="1" dirty="0" smtClean="0">
                <a:solidFill>
                  <a:schemeClr val="tx2"/>
                </a:solidFill>
              </a:rPr>
              <a:t>» для клиентов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для владельцев бизнеса:</a:t>
            </a:r>
            <a:endParaRPr lang="ru-RU" sz="1800" dirty="0" smtClean="0"/>
          </a:p>
          <a:p>
            <a:pPr lvl="0"/>
            <a:r>
              <a:rPr lang="ru-RU" sz="1800" dirty="0" err="1" smtClean="0"/>
              <a:t>Агротехнологии</a:t>
            </a:r>
            <a:r>
              <a:rPr lang="ru-RU" sz="1800" dirty="0" smtClean="0"/>
              <a:t> и  эффективность инвестиций.</a:t>
            </a:r>
          </a:p>
          <a:p>
            <a:pPr lvl="0"/>
            <a:r>
              <a:rPr lang="ru-RU" sz="1800" dirty="0" smtClean="0"/>
              <a:t>Как повысить эффективность инвестиций в </a:t>
            </a:r>
            <a:r>
              <a:rPr lang="ru-RU" sz="1800" dirty="0" err="1" smtClean="0"/>
              <a:t>агробизнесе</a:t>
            </a:r>
            <a:r>
              <a:rPr lang="ru-RU" sz="1800" dirty="0" smtClean="0"/>
              <a:t>?</a:t>
            </a:r>
          </a:p>
          <a:p>
            <a:pPr lvl="0"/>
            <a:r>
              <a:rPr lang="ru-RU" sz="1800" dirty="0" smtClean="0"/>
              <a:t>Факторы, влияющие на выбор технологии в растениеводстве. Что ожидает растениеводство в будущем? </a:t>
            </a:r>
          </a:p>
          <a:p>
            <a:pPr lvl="0">
              <a:buNone/>
            </a:pPr>
            <a:endParaRPr lang="ru-RU" sz="600" dirty="0" smtClean="0"/>
          </a:p>
          <a:p>
            <a:pPr>
              <a:buNone/>
            </a:pPr>
            <a:r>
              <a:rPr lang="ru-RU" sz="1800" b="1" i="1" dirty="0" smtClean="0"/>
              <a:t>для руководителей:</a:t>
            </a:r>
            <a:endParaRPr lang="ru-RU" sz="1800" dirty="0" smtClean="0"/>
          </a:p>
          <a:p>
            <a:pPr lvl="0"/>
            <a:r>
              <a:rPr lang="ru-RU" sz="1800" dirty="0" smtClean="0"/>
              <a:t>Как повысить эффективность бизнеса растениеводства: опыт ошибок и удач?</a:t>
            </a:r>
          </a:p>
          <a:p>
            <a:pPr lvl="0"/>
            <a:r>
              <a:rPr lang="ru-RU" sz="1800" dirty="0" smtClean="0"/>
              <a:t>Динамика изменений при внедрении почвозащитного земледелия</a:t>
            </a:r>
          </a:p>
          <a:p>
            <a:pPr lvl="0"/>
            <a:r>
              <a:rPr lang="ru-RU" sz="1800" dirty="0" smtClean="0"/>
              <a:t>Инструменты повышения эффективности бизнеса растениеводства</a:t>
            </a:r>
          </a:p>
          <a:p>
            <a:pPr>
              <a:buNone/>
            </a:pPr>
            <a:endParaRPr lang="ru-RU" sz="600" dirty="0" smtClean="0"/>
          </a:p>
          <a:p>
            <a:pPr>
              <a:buNone/>
            </a:pPr>
            <a:r>
              <a:rPr lang="ru-RU" sz="1800" b="1" i="1" dirty="0" smtClean="0"/>
              <a:t>для технологов:</a:t>
            </a:r>
            <a:endParaRPr lang="ru-RU" sz="1800" dirty="0" smtClean="0"/>
          </a:p>
          <a:p>
            <a:r>
              <a:rPr lang="ru-RU" sz="1800" dirty="0" smtClean="0"/>
              <a:t>Как оптимизировать севооборот?</a:t>
            </a:r>
          </a:p>
          <a:p>
            <a:r>
              <a:rPr lang="ru-RU" sz="1800" dirty="0" smtClean="0"/>
              <a:t>Как сформировать правильный набор технологических операций?</a:t>
            </a:r>
          </a:p>
          <a:p>
            <a:pPr lvl="0"/>
            <a:r>
              <a:rPr lang="ru-RU" sz="1800" dirty="0" smtClean="0"/>
              <a:t>Как получить максимальную урожайность в зависимости от агроклиматической зоны и эффективной системы питания и защиты </a:t>
            </a:r>
            <a:r>
              <a:rPr lang="ru-RU" sz="1800" dirty="0" err="1" smtClean="0"/>
              <a:t>сельхозкультур</a:t>
            </a:r>
            <a:r>
              <a:rPr lang="ru-RU" sz="1800" dirty="0" smtClean="0"/>
              <a:t>?</a:t>
            </a:r>
          </a:p>
          <a:p>
            <a:pPr lvl="0"/>
            <a:r>
              <a:rPr lang="ru-RU" sz="1800" dirty="0" smtClean="0"/>
              <a:t>Как улучшить качество почвы и повысить урожайность используя </a:t>
            </a:r>
            <a:r>
              <a:rPr lang="ru-RU" sz="1800" dirty="0" err="1" smtClean="0"/>
              <a:t>сидеральные</a:t>
            </a:r>
            <a:r>
              <a:rPr lang="ru-RU" sz="1800" dirty="0" smtClean="0"/>
              <a:t> культуры и пожнивные остатки?</a:t>
            </a:r>
          </a:p>
          <a:p>
            <a:pPr lvl="0"/>
            <a:r>
              <a:rPr lang="ru-RU" sz="1800" dirty="0" smtClean="0"/>
              <a:t>Как сохранить и не потерять заложенный потенциал урожая: от посева до уборки?</a:t>
            </a:r>
          </a:p>
          <a:p>
            <a:endParaRPr lang="ru-RU" sz="1800" dirty="0"/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Формат проведения 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28670"/>
            <a:ext cx="8643998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Продолжительность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2-3 дня (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Начало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9.00, окончание – 17.00)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ru-RU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Проведение :</a:t>
            </a: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Теоретические доклады,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круглые столы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Практика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полях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показ опытных участков и производственных полей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Пленарные доклады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1,5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2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часа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Пленарный режим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после докладов (1,5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часа)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кофе-брэйк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(15 мин).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Демонстрация техники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- 1,5 часа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4348" y="142852"/>
            <a:ext cx="74295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темы мастер-класса: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26" y="928670"/>
            <a:ext cx="8786874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1.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Как оптимизировать севооборот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2.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Управление уплотнением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почвы.</a:t>
            </a:r>
          </a:p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3.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Повышение урожайности культур путем создания и сбережения структуры почвы, управления  питанием и использования коктейлей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сидератов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4.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Интегрированные системы защиты растений, управление сорняками, вредителями, болезнями.</a:t>
            </a:r>
          </a:p>
          <a:p>
            <a:pPr lvl="0"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5.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Система питания растений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Получение максимальной урожайности культур в зависимости от агроклиматической зоны.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6.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Технология выращивания высокорентабельных,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засухоустойчевых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культур   лен, чечевица, сафлор, сорго, нут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7.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Как сформировать правильный набор технологических операций?</a:t>
            </a:r>
          </a:p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ТЕМА 8.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Логистика основных технологических операций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 при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посеве, защите и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уборке</a:t>
            </a:r>
          </a:p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9.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Особенности внедрения первичного учёта на полевых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работах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3686187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Моделирование доходности и экономической эффективность севооборота, 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Принципы, правила и установки для выбора севооборота; закон ТТ/ХХ;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Влияние предшественников на последующую культуру;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Риски при введении доминирующих 1-2-х культур;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Включение сидератов в севооборот;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Укрупнение площадей, логистика работ;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Посев культур – как соединить комфортные условия для роста и развития растений с экономической эффективностью поля;</a:t>
            </a:r>
          </a:p>
          <a:p>
            <a:pPr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smtClean="0"/>
              <a:t>Риски и сложности при использовании посева с узким междурядьем; есть ли отличия в системе защиты и уборки.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600" i="1" smtClean="0"/>
              <a:t>Доклад, практика по составлению экономически эффективного севооборота, практика в полях.</a:t>
            </a:r>
          </a:p>
          <a:p>
            <a:pPr>
              <a:spcBef>
                <a:spcPts val="800"/>
              </a:spcBef>
              <a:buNone/>
            </a:pPr>
            <a:endParaRPr lang="ru-RU" sz="1600" dirty="0" smtClean="0"/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7429552" cy="714380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1.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Как оптимизировать севооборот?</a:t>
            </a:r>
          </a:p>
        </p:txBody>
      </p:sp>
      <p:pic>
        <p:nvPicPr>
          <p:cNvPr id="8" name="Picture 2" descr="D:\27_Буклет_Плакаты\фото_буклет\IMG_0034 (4)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500826" y="4750594"/>
            <a:ext cx="2357454" cy="1768233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26626" name="Picture 2" descr="M:\32_ВЫСТАВКИ\38_Буклет_АСП_2012\Фото_буклет\фото_буклет\DSC_0049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643306" y="4781160"/>
            <a:ext cx="2643206" cy="1755502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26627" name="Picture 3" descr="M:\32_ВЫСТАВКИ\38_Буклет_АСП_2012\Фото_буклет\DSC_0303.JPG"/>
          <p:cNvPicPr>
            <a:picLocks noChangeAspect="1" noChangeArrowheads="1"/>
          </p:cNvPicPr>
          <p:nvPr/>
        </p:nvPicPr>
        <p:blipFill>
          <a:blip r:embed="rId5" cstate="print">
            <a:lum bright="11000"/>
          </a:blip>
          <a:srcRect/>
          <a:stretch>
            <a:fillRect/>
          </a:stretch>
        </p:blipFill>
        <p:spPr bwMode="auto">
          <a:xfrm>
            <a:off x="642910" y="4792980"/>
            <a:ext cx="2657675" cy="1779291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03656"/>
            <a:ext cx="9144000" cy="2168220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800" dirty="0" smtClean="0"/>
              <a:t>Группировка почв по содержанию питательных веществ. 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800" dirty="0" smtClean="0"/>
              <a:t>Структура почвы, факторы восстановления плодородия почвы и разуплотнения. 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800" dirty="0" smtClean="0"/>
              <a:t>Как избежать корки на поверхности почвы. 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800" dirty="0" smtClean="0"/>
              <a:t>Диагностика существующих показателей анализа почвы на примере предприятия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800" i="1" dirty="0" smtClean="0"/>
              <a:t>Доклад, практика в полях.</a:t>
            </a:r>
          </a:p>
          <a:p>
            <a:pPr marL="342900" lvl="2" indent="-342900">
              <a:spcBef>
                <a:spcPts val="800"/>
              </a:spcBef>
              <a:buNone/>
            </a:pPr>
            <a:endParaRPr lang="ru-RU" sz="1800" dirty="0" smtClean="0"/>
          </a:p>
          <a:p>
            <a:pPr lvl="0">
              <a:buNone/>
            </a:pPr>
            <a:endParaRPr lang="ru-RU" sz="1600" b="1" dirty="0" smtClean="0"/>
          </a:p>
          <a:p>
            <a:pPr lvl="0">
              <a:buNone/>
            </a:pPr>
            <a:endParaRPr lang="ru-RU" sz="1600" b="1" dirty="0" smtClean="0"/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7429552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40" y="785794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2.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Управление уплотнением почвы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071537" y="4714884"/>
            <a:ext cx="1571636" cy="142876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107256" y="4822041"/>
            <a:ext cx="1500198" cy="128588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3" descr="M:\32_ВЫСТАВКИ\38_Буклет_АСП_2012\Фото_буклет\фото_буклет\IMG_0004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428992" y="4607582"/>
            <a:ext cx="2428891" cy="1821814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9" name="Picture 4" descr="Picture1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>
          <a:xfrm>
            <a:off x="442187" y="4572008"/>
            <a:ext cx="2568639" cy="1928826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28677" name="Picture 5" descr="M:\32_ВЫСТАВКИ\38_Буклет_АСП_2012\Фото_буклет\DSC_4944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286512" y="4595013"/>
            <a:ext cx="2633259" cy="1762945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428596" y="4643446"/>
            <a:ext cx="2500330" cy="18573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034" y="4643446"/>
            <a:ext cx="2500330" cy="18573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03656"/>
            <a:ext cx="9144000" cy="2668286"/>
          </a:xfrm>
        </p:spPr>
        <p:txBody>
          <a:bodyPr>
            <a:noAutofit/>
          </a:bodyPr>
          <a:lstStyle/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700" dirty="0" smtClean="0"/>
              <a:t>Зачем нужны </a:t>
            </a:r>
            <a:r>
              <a:rPr lang="ru-RU" sz="1700" dirty="0" err="1" smtClean="0"/>
              <a:t>сидераты</a:t>
            </a:r>
            <a:r>
              <a:rPr lang="ru-RU" sz="1700" dirty="0" smtClean="0"/>
              <a:t>? Чем вызвана потребность использования </a:t>
            </a:r>
            <a:r>
              <a:rPr lang="ru-RU" sz="1700" dirty="0" err="1" smtClean="0"/>
              <a:t>сидератов</a:t>
            </a:r>
            <a:r>
              <a:rPr lang="ru-RU" sz="1700" dirty="0" smtClean="0"/>
              <a:t> в севооборотах?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700" dirty="0" smtClean="0"/>
              <a:t>Правила составления коктейлей </a:t>
            </a:r>
            <a:r>
              <a:rPr lang="ru-RU" sz="1700" dirty="0" err="1" smtClean="0"/>
              <a:t>сидератов</a:t>
            </a:r>
            <a:r>
              <a:rPr lang="ru-RU" sz="1700" dirty="0" smtClean="0"/>
              <a:t>. 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700" dirty="0" smtClean="0"/>
              <a:t>Подбор культур для коктейля  в зависимости от потребности поля и следующей культуры.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700" dirty="0" smtClean="0"/>
              <a:t>Определение норм высева семян в коктейле. 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700" dirty="0" smtClean="0"/>
              <a:t>Как избежать ошибок при применении  покровных культур, чтобы  не навредить.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700" dirty="0" smtClean="0"/>
              <a:t>Как определить место коктейля </a:t>
            </a:r>
            <a:r>
              <a:rPr lang="ru-RU" sz="1700" dirty="0" err="1" smtClean="0"/>
              <a:t>сидератов</a:t>
            </a:r>
            <a:r>
              <a:rPr lang="ru-RU" sz="1700" dirty="0" smtClean="0"/>
              <a:t> в севообороте? По каким правилам включается коктейль в севооборот.</a:t>
            </a:r>
          </a:p>
          <a:p>
            <a:pPr marL="342900" lvl="2" indent="-342900">
              <a:spcBef>
                <a:spcPts val="800"/>
              </a:spcBef>
              <a:buFont typeface="Wingdings" pitchFamily="2" charset="2"/>
              <a:buChar char="Ø"/>
            </a:pPr>
            <a:r>
              <a:rPr lang="ru-RU" sz="1700" i="1" dirty="0" smtClean="0"/>
              <a:t>Доклад, составление  вариантов </a:t>
            </a:r>
            <a:r>
              <a:rPr lang="ru-RU" sz="1700" i="1" dirty="0" err="1" smtClean="0"/>
              <a:t>котейлей</a:t>
            </a:r>
            <a:r>
              <a:rPr lang="ru-RU" sz="1700" i="1" dirty="0" smtClean="0"/>
              <a:t>, практика в полях.</a:t>
            </a:r>
            <a:endParaRPr lang="ru-RU" sz="1700" b="1" dirty="0" smtClean="0"/>
          </a:p>
          <a:p>
            <a:pPr lvl="0">
              <a:buNone/>
            </a:pPr>
            <a:endParaRPr lang="ru-RU" sz="1700" b="1" dirty="0" smtClean="0"/>
          </a:p>
        </p:txBody>
      </p:sp>
      <p:pic>
        <p:nvPicPr>
          <p:cNvPr id="4" name="Picture 2" descr="R:\Corporation\Marketing\Фото Банк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715" y="6600880"/>
            <a:ext cx="1770742" cy="213577"/>
          </a:xfrm>
          <a:prstGeom prst="rect">
            <a:avLst/>
          </a:prstGeom>
          <a:noFill/>
        </p:spPr>
      </p:pic>
      <p:pic>
        <p:nvPicPr>
          <p:cNvPr id="6" name="Picture 4" descr="DSC03278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42844" y="4500570"/>
            <a:ext cx="2071702" cy="1553777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357158" y="4500570"/>
            <a:ext cx="1571636" cy="142876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92877" y="4607727"/>
            <a:ext cx="1500198" cy="1285884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ded\Desktop\Дакота\USA_фото\Гйб Браун и Джей Фюрер\IMG_0005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t="13279" r="13986"/>
          <a:stretch>
            <a:fillRect/>
          </a:stretch>
        </p:blipFill>
        <p:spPr bwMode="auto">
          <a:xfrm>
            <a:off x="2044416" y="4857760"/>
            <a:ext cx="2241832" cy="1695319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7" name="Picture 2" descr="C:\Users\ded\Desktop\Дакота\USA_фото\Гйб Браун и Джей Фюрер\IMG_0011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643702" y="4357694"/>
            <a:ext cx="2229298" cy="1672108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pic>
        <p:nvPicPr>
          <p:cNvPr id="18" name="Picture 2" descr="C:\Users\ded\Desktop\Цинциннатти\Foto_Cinci\Сидераты_Брент\IMG_0072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4429124" y="4875619"/>
            <a:ext cx="2286016" cy="1714512"/>
          </a:xfrm>
          <a:prstGeom prst="rect">
            <a:avLst/>
          </a:prstGeom>
          <a:noFill/>
          <a:ln w="127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01600" dir="2700000" algn="tl" rotWithShape="0">
              <a:srgbClr val="333333">
                <a:alpha val="64706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14348" y="-24"/>
            <a:ext cx="7429552" cy="7143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Основные темы мастер-класса: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8" y="593363"/>
            <a:ext cx="907259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ТЕМА 3. </a:t>
            </a: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Повышение урожайности культур путем создания и сбережения структуры почвы, управления  питанием и использования коктейлей </a:t>
            </a:r>
            <a:r>
              <a:rPr lang="ru-RU" sz="1900" b="1" i="1" dirty="0" err="1" smtClean="0">
                <a:solidFill>
                  <a:schemeClr val="accent1">
                    <a:lumMod val="50000"/>
                  </a:schemeClr>
                </a:solidFill>
              </a:rPr>
              <a:t>сидератов</a:t>
            </a:r>
            <a:r>
              <a:rPr lang="ru-RU" sz="19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6423</TotalTime>
  <Words>1317</Words>
  <Application>Microsoft Office PowerPoint</Application>
  <PresentationFormat>Экран (4:3)</PresentationFormat>
  <Paragraphs>184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ЦЕННОСТЬ обучения в «Агро-Союзе» для клиентов </vt:lpstr>
      <vt:lpstr>Формат проведения </vt:lpstr>
      <vt:lpstr>Слайд 6</vt:lpstr>
      <vt:lpstr>Основные темы мастер-класса:</vt:lpstr>
      <vt:lpstr>Основные темы мастер-класса:</vt:lpstr>
      <vt:lpstr>Основные темы мастер-класса:</vt:lpstr>
      <vt:lpstr>Основные темы мастер-класса:</vt:lpstr>
      <vt:lpstr>Основные темы мастер-класса:</vt:lpstr>
      <vt:lpstr>Основные темы мастер-класса:</vt:lpstr>
      <vt:lpstr>Основные темы мастер-класса:</vt:lpstr>
      <vt:lpstr>Основные темы мастер-класса:</vt:lpstr>
      <vt:lpstr>Основные темы мастер-класса:</vt:lpstr>
      <vt:lpstr>Слайд 16</vt:lpstr>
      <vt:lpstr>Докладчики специалисты-практики</vt:lpstr>
      <vt:lpstr>Докладчики специалисты-практики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van1</cp:lastModifiedBy>
  <cp:revision>262</cp:revision>
  <dcterms:modified xsi:type="dcterms:W3CDTF">2014-06-26T08:34:39Z</dcterms:modified>
</cp:coreProperties>
</file>